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697" r:id="rId2"/>
    <p:sldId id="698" r:id="rId3"/>
    <p:sldId id="695" r:id="rId4"/>
    <p:sldId id="308" r:id="rId5"/>
    <p:sldId id="339" r:id="rId6"/>
    <p:sldId id="340" r:id="rId7"/>
    <p:sldId id="699" r:id="rId8"/>
    <p:sldId id="700" r:id="rId9"/>
    <p:sldId id="627" r:id="rId10"/>
    <p:sldId id="629" r:id="rId11"/>
    <p:sldId id="341" r:id="rId12"/>
    <p:sldId id="354" r:id="rId13"/>
    <p:sldId id="457" r:id="rId14"/>
    <p:sldId id="628" r:id="rId15"/>
    <p:sldId id="662" r:id="rId16"/>
    <p:sldId id="701" r:id="rId17"/>
    <p:sldId id="693" r:id="rId18"/>
    <p:sldId id="385" r:id="rId19"/>
    <p:sldId id="386" r:id="rId20"/>
    <p:sldId id="602" r:id="rId21"/>
    <p:sldId id="458" r:id="rId22"/>
    <p:sldId id="459" r:id="rId23"/>
    <p:sldId id="418" r:id="rId24"/>
    <p:sldId id="702" r:id="rId25"/>
    <p:sldId id="703" r:id="rId26"/>
    <p:sldId id="567" r:id="rId27"/>
    <p:sldId id="503" r:id="rId28"/>
    <p:sldId id="545" r:id="rId29"/>
    <p:sldId id="547" r:id="rId30"/>
    <p:sldId id="548" r:id="rId31"/>
    <p:sldId id="550" r:id="rId32"/>
    <p:sldId id="568" r:id="rId33"/>
    <p:sldId id="571" r:id="rId34"/>
    <p:sldId id="585" r:id="rId35"/>
    <p:sldId id="586" r:id="rId36"/>
    <p:sldId id="590" r:id="rId37"/>
    <p:sldId id="593" r:id="rId38"/>
    <p:sldId id="594" r:id="rId39"/>
    <p:sldId id="569" r:id="rId40"/>
    <p:sldId id="551" r:id="rId41"/>
    <p:sldId id="552" r:id="rId42"/>
    <p:sldId id="553" r:id="rId43"/>
    <p:sldId id="554" r:id="rId44"/>
    <p:sldId id="696" r:id="rId45"/>
    <p:sldId id="704" r:id="rId46"/>
    <p:sldId id="260" r:id="rId47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FF8A00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131"/>
        <p:guide pos="3846"/>
        <p:guide pos="7378"/>
        <p:guide pos="362"/>
        <p:guide pos="483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26319096"/>
        <c:axId val="-2126231816"/>
      </c:barChart>
      <c:catAx>
        <c:axId val="-2126319096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26231816"/>
        <c:crosses val="autoZero"/>
        <c:auto val="1"/>
        <c:lblAlgn val="ctr"/>
        <c:lblOffset val="100"/>
        <c:noMultiLvlLbl val="0"/>
      </c:catAx>
      <c:valAx>
        <c:axId val="-212623181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26319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24268168"/>
        <c:axId val="-2124389048"/>
      </c:barChart>
      <c:catAx>
        <c:axId val="-21242681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24389048"/>
        <c:crosses val="autoZero"/>
        <c:auto val="1"/>
        <c:lblAlgn val="ctr"/>
        <c:lblOffset val="100"/>
        <c:noMultiLvlLbl val="0"/>
      </c:catAx>
      <c:valAx>
        <c:axId val="-2124389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24268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5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75335" y="193198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96878" y="2767013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97195" y="2122488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605780" y="2813526"/>
            <a:ext cx="3188335" cy="2609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森科能源全资子公司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96878" y="3223260"/>
            <a:ext cx="5367337" cy="22402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路石科技（北京）有限公司【 RoadStone (Beijing) Technology Co., Ltd. 】是海峡两岸第一家森科能源全资子公司，总部设在北京。森科能源投资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在华开展石油开展业务。</a:t>
            </a: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目前，路石科技（北京）有限公司已与腾讯、支付宝、中国银联、中国外运、千方物流、圆通物流等多家公司达成战略合作，并在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城市建立了销售服务网点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605780" y="566039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上线扫码支付合作油站分布</a:t>
            </a:r>
          </a:p>
        </p:txBody>
      </p:sp>
      <p:pic>
        <p:nvPicPr>
          <p:cNvPr id="6" name="图片 5" descr="合作油站分布"/>
          <p:cNvPicPr>
            <a:picLocks noChangeAspect="1"/>
          </p:cNvPicPr>
          <p:nvPr/>
        </p:nvPicPr>
        <p:blipFill>
          <a:blip r:embed="rId3"/>
          <a:srcRect l="13986" t="9380" r="16071" b="6435"/>
          <a:stretch>
            <a:fillRect/>
          </a:stretch>
        </p:blipFill>
        <p:spPr>
          <a:xfrm>
            <a:off x="574675" y="1826260"/>
            <a:ext cx="5779135" cy="4051935"/>
          </a:xfrm>
          <a:prstGeom prst="rect">
            <a:avLst/>
          </a:prstGeom>
        </p:spPr>
      </p:pic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32689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87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线上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扫码支付合作油站分布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合作伙伴</a:t>
            </a:r>
          </a:p>
        </p:txBody>
      </p:sp>
      <p:sp>
        <p:nvSpPr>
          <p:cNvPr id="252" name=" 252"/>
          <p:cNvSpPr/>
          <p:nvPr/>
        </p:nvSpPr>
        <p:spPr>
          <a:xfrm>
            <a:off x="1729394" y="2508602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823664" y="2560978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823664" y="42764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3555471" y="2560978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287278" y="42764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7018923" y="427641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3555633" y="42876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018655" y="2561590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5287116" y="2560978"/>
            <a:ext cx="928694" cy="1285884"/>
            <a:chOff x="642910" y="1285866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7988935" y="3632835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746123" y="42764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  微信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44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600974" y="5822951"/>
            <a:ext cx="6320155" cy="326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30%—75%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用中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石化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中石油加油结算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  <p:extLst>
      <p:ext uri="{BB962C8B-B14F-4D97-AF65-F5344CB8AC3E}">
        <p14:creationId xmlns:p14="http://schemas.microsoft.com/office/powerpoint/2010/main" val="138975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企业用油管理系统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 flipH="1">
            <a:off x="4729480" y="4047490"/>
            <a:ext cx="3175" cy="153924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项目合作方案流程（无返点版）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905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选择套餐，进行充值</a:t>
            </a:r>
          </a:p>
        </p:txBody>
      </p:sp>
      <p:sp>
        <p:nvSpPr>
          <p:cNvPr id="3" name="加号"/>
          <p:cNvSpPr/>
          <p:nvPr/>
        </p:nvSpPr>
        <p:spPr>
          <a:xfrm>
            <a:off x="2125980" y="3703320"/>
            <a:ext cx="5212080" cy="71755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6232525" y="572643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110355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线上分配额度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资金统一管理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024120" y="4553585"/>
            <a:ext cx="378460" cy="10185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交易线上记录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便于对账管理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>
            <a:off x="4640580" y="4389755"/>
            <a:ext cx="9525" cy="118554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4871085" y="4365625"/>
            <a:ext cx="5715" cy="118427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286885" y="574167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649845" y="3476625"/>
            <a:ext cx="1737360" cy="219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加油消费，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线上记录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4"/>
              <a:chOff x="11045" y="7697"/>
              <a:chExt cx="958" cy="2294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/>
              <p:nvPr/>
            </p:nvCxnSpPr>
            <p:spPr>
              <a:xfrm flipV="1">
                <a:off x="11045" y="9964"/>
                <a:ext cx="958" cy="2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1"/>
                  <a:chOff x="11986" y="7403"/>
                  <a:chExt cx="3451" cy="2091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0" cy="580"/>
                    <a:chOff x="13488" y="8415"/>
                    <a:chExt cx="3450" cy="580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提现到中石化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中石油加油卡</a:t>
                      </a: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0" cy="580"/>
                    <a:chOff x="13489" y="9240"/>
                    <a:chExt cx="3450" cy="580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提现到银行卡（有手续费）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7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35270" y="3395345"/>
            <a:ext cx="4590415" cy="1503045"/>
            <a:chOff x="8402" y="5339"/>
            <a:chExt cx="7229" cy="2367"/>
          </a:xfrm>
        </p:grpSpPr>
        <p:cxnSp>
          <p:nvCxnSpPr>
            <p:cNvPr id="12" name="肘形连接符 11"/>
            <p:cNvCxnSpPr/>
            <p:nvPr/>
          </p:nvCxnSpPr>
          <p:spPr>
            <a:xfrm flipH="1" flipV="1">
              <a:off x="8450" y="5339"/>
              <a:ext cx="7181" cy="2367"/>
            </a:xfrm>
            <a:prstGeom prst="bentConnector3">
              <a:avLst>
                <a:gd name="adj1" fmla="val -222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/>
            <p:nvPr/>
          </p:nvCxnSpPr>
          <p:spPr>
            <a:xfrm flipH="1" flipV="1">
              <a:off x="8402" y="5355"/>
              <a:ext cx="7229" cy="1595"/>
            </a:xfrm>
            <a:prstGeom prst="bentConnector3">
              <a:avLst>
                <a:gd name="adj1" fmla="val -218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肘形连接符 14"/>
          <p:cNvCxnSpPr/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412105" y="2524760"/>
            <a:ext cx="1400810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</a:t>
            </a:r>
            <a:r>
              <a:rPr lang="zh-CN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账期</a:t>
            </a: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，低息贷款</a:t>
            </a: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25" name="组合 24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28" name="直接箭头连接符 27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9" name="组合 28"/>
          <p:cNvGrpSpPr/>
          <p:nvPr/>
        </p:nvGrpSpPr>
        <p:grpSpPr>
          <a:xfrm>
            <a:off x="866775" y="2948940"/>
            <a:ext cx="1421130" cy="469900"/>
            <a:chOff x="1365" y="5124"/>
            <a:chExt cx="2238" cy="740"/>
          </a:xfrm>
        </p:grpSpPr>
        <p:sp>
          <p:nvSpPr>
            <p:cNvPr id="35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65" y="5191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合作方</a:t>
              </a:r>
            </a:p>
          </p:txBody>
        </p:sp>
      </p:grpSp>
      <p:cxnSp>
        <p:nvCxnSpPr>
          <p:cNvPr id="42" name="肘形连接符 41"/>
          <p:cNvCxnSpPr/>
          <p:nvPr/>
        </p:nvCxnSpPr>
        <p:spPr>
          <a:xfrm flipV="1">
            <a:off x="4731385" y="2306955"/>
            <a:ext cx="1980565" cy="270510"/>
          </a:xfrm>
          <a:prstGeom prst="bentConnector3">
            <a:avLst>
              <a:gd name="adj1" fmla="val -288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43" name="直接连接符 42"/>
          <p:cNvCxnSpPr>
            <a:stCxn id="3" idx="2"/>
          </p:cNvCxnSpPr>
          <p:nvPr/>
        </p:nvCxnSpPr>
        <p:spPr>
          <a:xfrm>
            <a:off x="2816860" y="4062095"/>
            <a:ext cx="5080" cy="154114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接连接符 43"/>
          <p:cNvCxnSpPr>
            <a:stCxn id="3" idx="0"/>
          </p:cNvCxnSpPr>
          <p:nvPr/>
        </p:nvCxnSpPr>
        <p:spPr>
          <a:xfrm flipH="1">
            <a:off x="6642735" y="4062095"/>
            <a:ext cx="4445" cy="1531620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组合 4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52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5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99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99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199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199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199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91" grpId="0"/>
      <p:bldP spid="192" grpId="0"/>
      <p:bldP spid="63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项目合作方案具体实施步骤（无返点版）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分配金额，管理司机</a:t>
            </a:r>
          </a:p>
          <a:p>
            <a:pPr algn="r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额度根据实际情况，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分配给子账户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司机，司机用个人手机登陆西航石化后使用加油扫码支付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965843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651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4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6606" y="1873250"/>
            <a:ext cx="7748307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加油</a:t>
            </a: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业务背景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账户管理（无返点版）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低权限4.png账户管理低权限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1710" y="2227580"/>
            <a:ext cx="8521065" cy="36175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6606" y="1873250"/>
            <a:ext cx="7748307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使用：登录（无返点版）（二维码和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logo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待更换）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37425" y="3482975"/>
            <a:ext cx="1245870" cy="161925"/>
            <a:chOff x="11459" y="5146"/>
            <a:chExt cx="1962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376" y="4356"/>
              <a:ext cx="255" cy="1835"/>
            </a:xfrm>
            <a:prstGeom prst="bentConnector3">
              <a:avLst>
                <a:gd name="adj1" fmla="val 203529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0690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8064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司机使用介绍</a:t>
            </a:r>
            <a:endParaRPr lang="zh-CN" sz="6000" spc="-15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103880" y="3780155"/>
            <a:ext cx="2446655" cy="1363345"/>
            <a:chOff x="4888" y="5953"/>
            <a:chExt cx="3853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888" y="5953"/>
              <a:ext cx="2669" cy="2147"/>
              <a:chOff x="2809" y="6464"/>
              <a:chExt cx="2669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937" y="6719"/>
                <a:ext cx="608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809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83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</a:t>
            </a: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民营加油站</a:t>
            </a: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</a:t>
            </a: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98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2273</Words>
  <Application>Microsoft Macintosh PowerPoint</Application>
  <PresentationFormat>自定义</PresentationFormat>
  <Paragraphs>472</Paragraphs>
  <Slides>46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268</cp:revision>
  <dcterms:created xsi:type="dcterms:W3CDTF">2015-12-02T02:04:00Z</dcterms:created>
  <dcterms:modified xsi:type="dcterms:W3CDTF">2017-05-18T03:23:30Z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